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57A719-4CD0-40FE-ABD5-FCB8E4866BAE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EB98E9C-1998-4755-872B-8129222BBA28}">
      <dgm:prSet/>
      <dgm:spPr/>
      <dgm:t>
        <a:bodyPr/>
        <a:lstStyle/>
        <a:p>
          <a:r>
            <a:rPr lang="en-IN" b="1"/>
            <a:t>Key Features:</a:t>
          </a:r>
          <a:endParaRPr lang="en-US"/>
        </a:p>
      </dgm:t>
    </dgm:pt>
    <dgm:pt modelId="{EE95BBEB-7D98-47FD-9461-C839A7B6FBB2}" type="parTrans" cxnId="{E7418817-3DD0-4664-AD70-BB63C673AEA8}">
      <dgm:prSet/>
      <dgm:spPr/>
      <dgm:t>
        <a:bodyPr/>
        <a:lstStyle/>
        <a:p>
          <a:endParaRPr lang="en-US"/>
        </a:p>
      </dgm:t>
    </dgm:pt>
    <dgm:pt modelId="{E02FD2E1-1EF1-4FFF-AE02-3AFB1B780A2E}" type="sibTrans" cxnId="{E7418817-3DD0-4664-AD70-BB63C673AEA8}">
      <dgm:prSet/>
      <dgm:spPr/>
      <dgm:t>
        <a:bodyPr/>
        <a:lstStyle/>
        <a:p>
          <a:endParaRPr lang="en-US"/>
        </a:p>
      </dgm:t>
    </dgm:pt>
    <dgm:pt modelId="{EC6FBEE1-CF51-49CA-8EAC-6499C32FAF11}">
      <dgm:prSet/>
      <dgm:spPr/>
      <dgm:t>
        <a:bodyPr/>
        <a:lstStyle/>
        <a:p>
          <a:r>
            <a:rPr lang="en-IN"/>
            <a:t>Chatbot-style interaction for easy stock queries</a:t>
          </a:r>
          <a:endParaRPr lang="en-US"/>
        </a:p>
      </dgm:t>
    </dgm:pt>
    <dgm:pt modelId="{3FF70FE8-8B9F-4C5B-9F26-4A40B7E8B5B7}" type="parTrans" cxnId="{B613DF32-324A-4F5D-93F8-0E1D8A48FB1A}">
      <dgm:prSet/>
      <dgm:spPr/>
      <dgm:t>
        <a:bodyPr/>
        <a:lstStyle/>
        <a:p>
          <a:endParaRPr lang="en-US"/>
        </a:p>
      </dgm:t>
    </dgm:pt>
    <dgm:pt modelId="{6989D74B-6CEC-4A92-9151-6690981B4CCD}" type="sibTrans" cxnId="{B613DF32-324A-4F5D-93F8-0E1D8A48FB1A}">
      <dgm:prSet/>
      <dgm:spPr/>
      <dgm:t>
        <a:bodyPr/>
        <a:lstStyle/>
        <a:p>
          <a:endParaRPr lang="en-US"/>
        </a:p>
      </dgm:t>
    </dgm:pt>
    <dgm:pt modelId="{FEA483FC-E9DF-4E19-A079-B59BF4EE7073}">
      <dgm:prSet/>
      <dgm:spPr/>
      <dgm:t>
        <a:bodyPr/>
        <a:lstStyle/>
        <a:p>
          <a:r>
            <a:rPr lang="en-IN"/>
            <a:t>Multi-agent architecture for specialized financial analysis</a:t>
          </a:r>
          <a:endParaRPr lang="en-US"/>
        </a:p>
      </dgm:t>
    </dgm:pt>
    <dgm:pt modelId="{F7ACE95D-1AED-4102-B43B-53597C50C0FF}" type="parTrans" cxnId="{45E0740D-FB58-41F5-9121-0CE86741D4B1}">
      <dgm:prSet/>
      <dgm:spPr/>
      <dgm:t>
        <a:bodyPr/>
        <a:lstStyle/>
        <a:p>
          <a:endParaRPr lang="en-US"/>
        </a:p>
      </dgm:t>
    </dgm:pt>
    <dgm:pt modelId="{A53D9456-3662-4687-BEFC-49845CF58D7F}" type="sibTrans" cxnId="{45E0740D-FB58-41F5-9121-0CE86741D4B1}">
      <dgm:prSet/>
      <dgm:spPr/>
      <dgm:t>
        <a:bodyPr/>
        <a:lstStyle/>
        <a:p>
          <a:endParaRPr lang="en-US"/>
        </a:p>
      </dgm:t>
    </dgm:pt>
    <dgm:pt modelId="{87FDA800-D818-47C5-931F-9618F6CDF137}">
      <dgm:prSet/>
      <dgm:spPr/>
      <dgm:t>
        <a:bodyPr/>
        <a:lstStyle/>
        <a:p>
          <a:r>
            <a:rPr lang="en-IN"/>
            <a:t>Integration with </a:t>
          </a:r>
          <a:r>
            <a:rPr lang="en-IN" b="1"/>
            <a:t>Gemini LLM</a:t>
          </a:r>
          <a:r>
            <a:rPr lang="en-IN"/>
            <a:t> for natural-language understanding</a:t>
          </a:r>
          <a:endParaRPr lang="en-US"/>
        </a:p>
      </dgm:t>
    </dgm:pt>
    <dgm:pt modelId="{5932F4D4-F17F-403A-8E2C-3D395B7E518B}" type="parTrans" cxnId="{6C1FE1B7-C9EB-43E3-B3D2-301009487160}">
      <dgm:prSet/>
      <dgm:spPr/>
      <dgm:t>
        <a:bodyPr/>
        <a:lstStyle/>
        <a:p>
          <a:endParaRPr lang="en-US"/>
        </a:p>
      </dgm:t>
    </dgm:pt>
    <dgm:pt modelId="{248CC632-751F-4A59-834A-19EB44FB7D76}" type="sibTrans" cxnId="{6C1FE1B7-C9EB-43E3-B3D2-301009487160}">
      <dgm:prSet/>
      <dgm:spPr/>
      <dgm:t>
        <a:bodyPr/>
        <a:lstStyle/>
        <a:p>
          <a:endParaRPr lang="en-US"/>
        </a:p>
      </dgm:t>
    </dgm:pt>
    <dgm:pt modelId="{C27039F2-4658-43B4-B10B-8C122B5B1939}">
      <dgm:prSet/>
      <dgm:spPr/>
      <dgm:t>
        <a:bodyPr/>
        <a:lstStyle/>
        <a:p>
          <a:r>
            <a:rPr lang="en-IN"/>
            <a:t>Real data sourced from </a:t>
          </a:r>
          <a:r>
            <a:rPr lang="en-IN" b="1"/>
            <a:t>Yahoo Finance (yFinance)</a:t>
          </a:r>
          <a:endParaRPr lang="en-US"/>
        </a:p>
      </dgm:t>
    </dgm:pt>
    <dgm:pt modelId="{FE62E8A5-03D4-4C79-B093-3E30AF1C1E26}" type="parTrans" cxnId="{C7132EDD-A635-4415-8F32-C7B3898FFE26}">
      <dgm:prSet/>
      <dgm:spPr/>
      <dgm:t>
        <a:bodyPr/>
        <a:lstStyle/>
        <a:p>
          <a:endParaRPr lang="en-US"/>
        </a:p>
      </dgm:t>
    </dgm:pt>
    <dgm:pt modelId="{CC9265A3-5884-45DB-8990-E74121AD4F1B}" type="sibTrans" cxnId="{C7132EDD-A635-4415-8F32-C7B3898FFE26}">
      <dgm:prSet/>
      <dgm:spPr/>
      <dgm:t>
        <a:bodyPr/>
        <a:lstStyle/>
        <a:p>
          <a:endParaRPr lang="en-US"/>
        </a:p>
      </dgm:t>
    </dgm:pt>
    <dgm:pt modelId="{95F990E8-33D6-4684-BEED-D5866E9251EE}" type="pres">
      <dgm:prSet presAssocID="{3957A719-4CD0-40FE-ABD5-FCB8E4866BAE}" presName="root" presStyleCnt="0">
        <dgm:presLayoutVars>
          <dgm:dir/>
          <dgm:resizeHandles val="exact"/>
        </dgm:presLayoutVars>
      </dgm:prSet>
      <dgm:spPr/>
    </dgm:pt>
    <dgm:pt modelId="{2521C042-A4E0-463F-B938-79D4A2429AF1}" type="pres">
      <dgm:prSet presAssocID="{EEB98E9C-1998-4755-872B-8129222BBA28}" presName="compNode" presStyleCnt="0"/>
      <dgm:spPr/>
    </dgm:pt>
    <dgm:pt modelId="{02824F72-54D0-4B39-B2A3-978F1C69A92E}" type="pres">
      <dgm:prSet presAssocID="{EEB98E9C-1998-4755-872B-8129222BBA2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y"/>
        </a:ext>
      </dgm:extLst>
    </dgm:pt>
    <dgm:pt modelId="{CEDDA03D-1795-4D81-943C-D7C730F7CCF6}" type="pres">
      <dgm:prSet presAssocID="{EEB98E9C-1998-4755-872B-8129222BBA28}" presName="spaceRect" presStyleCnt="0"/>
      <dgm:spPr/>
    </dgm:pt>
    <dgm:pt modelId="{078D69DF-F0FF-430C-A3E9-70BF4D4D6FB2}" type="pres">
      <dgm:prSet presAssocID="{EEB98E9C-1998-4755-872B-8129222BBA28}" presName="textRect" presStyleLbl="revTx" presStyleIdx="0" presStyleCnt="5">
        <dgm:presLayoutVars>
          <dgm:chMax val="1"/>
          <dgm:chPref val="1"/>
        </dgm:presLayoutVars>
      </dgm:prSet>
      <dgm:spPr/>
    </dgm:pt>
    <dgm:pt modelId="{76A5F76D-A230-48CF-B23D-00033D62FD27}" type="pres">
      <dgm:prSet presAssocID="{E02FD2E1-1EF1-4FFF-AE02-3AFB1B780A2E}" presName="sibTrans" presStyleCnt="0"/>
      <dgm:spPr/>
    </dgm:pt>
    <dgm:pt modelId="{D121639D-D050-44E3-9648-B21383E86B50}" type="pres">
      <dgm:prSet presAssocID="{EC6FBEE1-CF51-49CA-8EAC-6499C32FAF11}" presName="compNode" presStyleCnt="0"/>
      <dgm:spPr/>
    </dgm:pt>
    <dgm:pt modelId="{76D2D594-90CE-47FF-8F51-74ADC891C2BA}" type="pres">
      <dgm:prSet presAssocID="{EC6FBEE1-CF51-49CA-8EAC-6499C32FAF11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cking"/>
        </a:ext>
      </dgm:extLst>
    </dgm:pt>
    <dgm:pt modelId="{30AE4C75-C83C-4D12-AE1D-600F20A66825}" type="pres">
      <dgm:prSet presAssocID="{EC6FBEE1-CF51-49CA-8EAC-6499C32FAF11}" presName="spaceRect" presStyleCnt="0"/>
      <dgm:spPr/>
    </dgm:pt>
    <dgm:pt modelId="{C515411A-6589-4905-BB31-8C8AEE058246}" type="pres">
      <dgm:prSet presAssocID="{EC6FBEE1-CF51-49CA-8EAC-6499C32FAF11}" presName="textRect" presStyleLbl="revTx" presStyleIdx="1" presStyleCnt="5">
        <dgm:presLayoutVars>
          <dgm:chMax val="1"/>
          <dgm:chPref val="1"/>
        </dgm:presLayoutVars>
      </dgm:prSet>
      <dgm:spPr/>
    </dgm:pt>
    <dgm:pt modelId="{22517E1C-5A7C-4180-8E43-B964B3AC0269}" type="pres">
      <dgm:prSet presAssocID="{6989D74B-6CEC-4A92-9151-6690981B4CCD}" presName="sibTrans" presStyleCnt="0"/>
      <dgm:spPr/>
    </dgm:pt>
    <dgm:pt modelId="{B5C69CEC-6028-4406-9EF7-D332F77D22DE}" type="pres">
      <dgm:prSet presAssocID="{FEA483FC-E9DF-4E19-A079-B59BF4EE7073}" presName="compNode" presStyleCnt="0"/>
      <dgm:spPr/>
    </dgm:pt>
    <dgm:pt modelId="{2B08D1E9-EA6B-436D-817F-39FF2814CDAD}" type="pres">
      <dgm:prSet presAssocID="{FEA483FC-E9DF-4E19-A079-B59BF4EE7073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3C06F0EF-1AD7-456E-AEC4-F46FF4BF79CD}" type="pres">
      <dgm:prSet presAssocID="{FEA483FC-E9DF-4E19-A079-B59BF4EE7073}" presName="spaceRect" presStyleCnt="0"/>
      <dgm:spPr/>
    </dgm:pt>
    <dgm:pt modelId="{42F3F154-018D-44DF-98C1-522170EB93B1}" type="pres">
      <dgm:prSet presAssocID="{FEA483FC-E9DF-4E19-A079-B59BF4EE7073}" presName="textRect" presStyleLbl="revTx" presStyleIdx="2" presStyleCnt="5">
        <dgm:presLayoutVars>
          <dgm:chMax val="1"/>
          <dgm:chPref val="1"/>
        </dgm:presLayoutVars>
      </dgm:prSet>
      <dgm:spPr/>
    </dgm:pt>
    <dgm:pt modelId="{679A2356-4E1D-4055-92C6-5936B9509F75}" type="pres">
      <dgm:prSet presAssocID="{A53D9456-3662-4687-BEFC-49845CF58D7F}" presName="sibTrans" presStyleCnt="0"/>
      <dgm:spPr/>
    </dgm:pt>
    <dgm:pt modelId="{ACC393E9-2E88-450F-B5D9-70DADAB76598}" type="pres">
      <dgm:prSet presAssocID="{87FDA800-D818-47C5-931F-9618F6CDF137}" presName="compNode" presStyleCnt="0"/>
      <dgm:spPr/>
    </dgm:pt>
    <dgm:pt modelId="{087E8D46-3949-42B6-B1E1-8642570A39D8}" type="pres">
      <dgm:prSet presAssocID="{87FDA800-D818-47C5-931F-9618F6CDF137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on"/>
        </a:ext>
      </dgm:extLst>
    </dgm:pt>
    <dgm:pt modelId="{EA2B69F9-B3D7-41E8-BA31-59A5D7973C2E}" type="pres">
      <dgm:prSet presAssocID="{87FDA800-D818-47C5-931F-9618F6CDF137}" presName="spaceRect" presStyleCnt="0"/>
      <dgm:spPr/>
    </dgm:pt>
    <dgm:pt modelId="{AF1770EC-4712-44C2-B433-2229C3618574}" type="pres">
      <dgm:prSet presAssocID="{87FDA800-D818-47C5-931F-9618F6CDF137}" presName="textRect" presStyleLbl="revTx" presStyleIdx="3" presStyleCnt="5">
        <dgm:presLayoutVars>
          <dgm:chMax val="1"/>
          <dgm:chPref val="1"/>
        </dgm:presLayoutVars>
      </dgm:prSet>
      <dgm:spPr/>
    </dgm:pt>
    <dgm:pt modelId="{F40458C7-F563-46AF-BC84-63F777C7DC34}" type="pres">
      <dgm:prSet presAssocID="{248CC632-751F-4A59-834A-19EB44FB7D76}" presName="sibTrans" presStyleCnt="0"/>
      <dgm:spPr/>
    </dgm:pt>
    <dgm:pt modelId="{106DEA44-DA70-405B-BCD7-24CE9B30FD1F}" type="pres">
      <dgm:prSet presAssocID="{C27039F2-4658-43B4-B10B-8C122B5B1939}" presName="compNode" presStyleCnt="0"/>
      <dgm:spPr/>
    </dgm:pt>
    <dgm:pt modelId="{1DCB06F0-35E6-45FD-9A4F-E3FCE60821D1}" type="pres">
      <dgm:prSet presAssocID="{C27039F2-4658-43B4-B10B-8C122B5B1939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947F521B-0310-42E0-81E1-7252D46000CF}" type="pres">
      <dgm:prSet presAssocID="{C27039F2-4658-43B4-B10B-8C122B5B1939}" presName="spaceRect" presStyleCnt="0"/>
      <dgm:spPr/>
    </dgm:pt>
    <dgm:pt modelId="{681572F6-8243-40E5-96EA-01C2FA33C506}" type="pres">
      <dgm:prSet presAssocID="{C27039F2-4658-43B4-B10B-8C122B5B1939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1483F009-B8D4-475B-9E79-85F7C839CEB0}" type="presOf" srcId="{C27039F2-4658-43B4-B10B-8C122B5B1939}" destId="{681572F6-8243-40E5-96EA-01C2FA33C506}" srcOrd="0" destOrd="0" presId="urn:microsoft.com/office/officeart/2018/2/layout/IconLabelList"/>
    <dgm:cxn modelId="{45E0740D-FB58-41F5-9121-0CE86741D4B1}" srcId="{3957A719-4CD0-40FE-ABD5-FCB8E4866BAE}" destId="{FEA483FC-E9DF-4E19-A079-B59BF4EE7073}" srcOrd="2" destOrd="0" parTransId="{F7ACE95D-1AED-4102-B43B-53597C50C0FF}" sibTransId="{A53D9456-3662-4687-BEFC-49845CF58D7F}"/>
    <dgm:cxn modelId="{E7418817-3DD0-4664-AD70-BB63C673AEA8}" srcId="{3957A719-4CD0-40FE-ABD5-FCB8E4866BAE}" destId="{EEB98E9C-1998-4755-872B-8129222BBA28}" srcOrd="0" destOrd="0" parTransId="{EE95BBEB-7D98-47FD-9461-C839A7B6FBB2}" sibTransId="{E02FD2E1-1EF1-4FFF-AE02-3AFB1B780A2E}"/>
    <dgm:cxn modelId="{0D9A4F23-D195-4F7B-8768-D8FEB0BA58CC}" type="presOf" srcId="{87FDA800-D818-47C5-931F-9618F6CDF137}" destId="{AF1770EC-4712-44C2-B433-2229C3618574}" srcOrd="0" destOrd="0" presId="urn:microsoft.com/office/officeart/2018/2/layout/IconLabelList"/>
    <dgm:cxn modelId="{B613DF32-324A-4F5D-93F8-0E1D8A48FB1A}" srcId="{3957A719-4CD0-40FE-ABD5-FCB8E4866BAE}" destId="{EC6FBEE1-CF51-49CA-8EAC-6499C32FAF11}" srcOrd="1" destOrd="0" parTransId="{3FF70FE8-8B9F-4C5B-9F26-4A40B7E8B5B7}" sibTransId="{6989D74B-6CEC-4A92-9151-6690981B4CCD}"/>
    <dgm:cxn modelId="{72AD6270-E209-44A7-B2C5-75BEFBCF5EAE}" type="presOf" srcId="{FEA483FC-E9DF-4E19-A079-B59BF4EE7073}" destId="{42F3F154-018D-44DF-98C1-522170EB93B1}" srcOrd="0" destOrd="0" presId="urn:microsoft.com/office/officeart/2018/2/layout/IconLabelList"/>
    <dgm:cxn modelId="{3E1F7D52-1373-404F-AA48-1E6AEDC70FDA}" type="presOf" srcId="{3957A719-4CD0-40FE-ABD5-FCB8E4866BAE}" destId="{95F990E8-33D6-4684-BEED-D5866E9251EE}" srcOrd="0" destOrd="0" presId="urn:microsoft.com/office/officeart/2018/2/layout/IconLabelList"/>
    <dgm:cxn modelId="{307AD07E-0E36-445A-8A22-E47F58CEDC5A}" type="presOf" srcId="{EC6FBEE1-CF51-49CA-8EAC-6499C32FAF11}" destId="{C515411A-6589-4905-BB31-8C8AEE058246}" srcOrd="0" destOrd="0" presId="urn:microsoft.com/office/officeart/2018/2/layout/IconLabelList"/>
    <dgm:cxn modelId="{6C1FE1B7-C9EB-43E3-B3D2-301009487160}" srcId="{3957A719-4CD0-40FE-ABD5-FCB8E4866BAE}" destId="{87FDA800-D818-47C5-931F-9618F6CDF137}" srcOrd="3" destOrd="0" parTransId="{5932F4D4-F17F-403A-8E2C-3D395B7E518B}" sibTransId="{248CC632-751F-4A59-834A-19EB44FB7D76}"/>
    <dgm:cxn modelId="{FE70DEDA-639E-448C-9EBE-64DDEABEB7E3}" type="presOf" srcId="{EEB98E9C-1998-4755-872B-8129222BBA28}" destId="{078D69DF-F0FF-430C-A3E9-70BF4D4D6FB2}" srcOrd="0" destOrd="0" presId="urn:microsoft.com/office/officeart/2018/2/layout/IconLabelList"/>
    <dgm:cxn modelId="{C7132EDD-A635-4415-8F32-C7B3898FFE26}" srcId="{3957A719-4CD0-40FE-ABD5-FCB8E4866BAE}" destId="{C27039F2-4658-43B4-B10B-8C122B5B1939}" srcOrd="4" destOrd="0" parTransId="{FE62E8A5-03D4-4C79-B093-3E30AF1C1E26}" sibTransId="{CC9265A3-5884-45DB-8990-E74121AD4F1B}"/>
    <dgm:cxn modelId="{AE0ABEAC-9C42-472A-A28B-4F4E54483352}" type="presParOf" srcId="{95F990E8-33D6-4684-BEED-D5866E9251EE}" destId="{2521C042-A4E0-463F-B938-79D4A2429AF1}" srcOrd="0" destOrd="0" presId="urn:microsoft.com/office/officeart/2018/2/layout/IconLabelList"/>
    <dgm:cxn modelId="{7F1A014E-469B-4E2B-ABAE-76A3BD117A99}" type="presParOf" srcId="{2521C042-A4E0-463F-B938-79D4A2429AF1}" destId="{02824F72-54D0-4B39-B2A3-978F1C69A92E}" srcOrd="0" destOrd="0" presId="urn:microsoft.com/office/officeart/2018/2/layout/IconLabelList"/>
    <dgm:cxn modelId="{A0432C63-8CBC-4FA0-A2E8-96D1698D5FF8}" type="presParOf" srcId="{2521C042-A4E0-463F-B938-79D4A2429AF1}" destId="{CEDDA03D-1795-4D81-943C-D7C730F7CCF6}" srcOrd="1" destOrd="0" presId="urn:microsoft.com/office/officeart/2018/2/layout/IconLabelList"/>
    <dgm:cxn modelId="{AC70FDE3-3EE4-4318-B114-D98DC77BABDF}" type="presParOf" srcId="{2521C042-A4E0-463F-B938-79D4A2429AF1}" destId="{078D69DF-F0FF-430C-A3E9-70BF4D4D6FB2}" srcOrd="2" destOrd="0" presId="urn:microsoft.com/office/officeart/2018/2/layout/IconLabelList"/>
    <dgm:cxn modelId="{D091496A-811F-4E7A-A3DA-C2FCCD223C04}" type="presParOf" srcId="{95F990E8-33D6-4684-BEED-D5866E9251EE}" destId="{76A5F76D-A230-48CF-B23D-00033D62FD27}" srcOrd="1" destOrd="0" presId="urn:microsoft.com/office/officeart/2018/2/layout/IconLabelList"/>
    <dgm:cxn modelId="{326EF584-33F4-46CC-8A0F-1D20F92840DD}" type="presParOf" srcId="{95F990E8-33D6-4684-BEED-D5866E9251EE}" destId="{D121639D-D050-44E3-9648-B21383E86B50}" srcOrd="2" destOrd="0" presId="urn:microsoft.com/office/officeart/2018/2/layout/IconLabelList"/>
    <dgm:cxn modelId="{0105A02E-62BC-415B-AC6D-CDF337B041C3}" type="presParOf" srcId="{D121639D-D050-44E3-9648-B21383E86B50}" destId="{76D2D594-90CE-47FF-8F51-74ADC891C2BA}" srcOrd="0" destOrd="0" presId="urn:microsoft.com/office/officeart/2018/2/layout/IconLabelList"/>
    <dgm:cxn modelId="{C870983D-0C32-48AC-B84D-5F788DA9DA01}" type="presParOf" srcId="{D121639D-D050-44E3-9648-B21383E86B50}" destId="{30AE4C75-C83C-4D12-AE1D-600F20A66825}" srcOrd="1" destOrd="0" presId="urn:microsoft.com/office/officeart/2018/2/layout/IconLabelList"/>
    <dgm:cxn modelId="{2355F92E-9EDC-4777-B4B9-998201A3FD34}" type="presParOf" srcId="{D121639D-D050-44E3-9648-B21383E86B50}" destId="{C515411A-6589-4905-BB31-8C8AEE058246}" srcOrd="2" destOrd="0" presId="urn:microsoft.com/office/officeart/2018/2/layout/IconLabelList"/>
    <dgm:cxn modelId="{0FE73675-FF95-47AB-8FF5-D010C9864B2E}" type="presParOf" srcId="{95F990E8-33D6-4684-BEED-D5866E9251EE}" destId="{22517E1C-5A7C-4180-8E43-B964B3AC0269}" srcOrd="3" destOrd="0" presId="urn:microsoft.com/office/officeart/2018/2/layout/IconLabelList"/>
    <dgm:cxn modelId="{3FF3CB1F-1271-47EB-8365-D95BE1B3CC2C}" type="presParOf" srcId="{95F990E8-33D6-4684-BEED-D5866E9251EE}" destId="{B5C69CEC-6028-4406-9EF7-D332F77D22DE}" srcOrd="4" destOrd="0" presId="urn:microsoft.com/office/officeart/2018/2/layout/IconLabelList"/>
    <dgm:cxn modelId="{F2530BA3-294B-4BFB-AB21-B890A6EAA282}" type="presParOf" srcId="{B5C69CEC-6028-4406-9EF7-D332F77D22DE}" destId="{2B08D1E9-EA6B-436D-817F-39FF2814CDAD}" srcOrd="0" destOrd="0" presId="urn:microsoft.com/office/officeart/2018/2/layout/IconLabelList"/>
    <dgm:cxn modelId="{B8CE973A-0298-4FBF-961D-5BA3B15C6F2E}" type="presParOf" srcId="{B5C69CEC-6028-4406-9EF7-D332F77D22DE}" destId="{3C06F0EF-1AD7-456E-AEC4-F46FF4BF79CD}" srcOrd="1" destOrd="0" presId="urn:microsoft.com/office/officeart/2018/2/layout/IconLabelList"/>
    <dgm:cxn modelId="{BD155F62-EC02-4E98-8C20-5699343C43A7}" type="presParOf" srcId="{B5C69CEC-6028-4406-9EF7-D332F77D22DE}" destId="{42F3F154-018D-44DF-98C1-522170EB93B1}" srcOrd="2" destOrd="0" presId="urn:microsoft.com/office/officeart/2018/2/layout/IconLabelList"/>
    <dgm:cxn modelId="{ED24CB00-758D-4A6C-9609-47DB4602B632}" type="presParOf" srcId="{95F990E8-33D6-4684-BEED-D5866E9251EE}" destId="{679A2356-4E1D-4055-92C6-5936B9509F75}" srcOrd="5" destOrd="0" presId="urn:microsoft.com/office/officeart/2018/2/layout/IconLabelList"/>
    <dgm:cxn modelId="{4400EE17-AE6D-473E-AEEB-799A76167F9B}" type="presParOf" srcId="{95F990E8-33D6-4684-BEED-D5866E9251EE}" destId="{ACC393E9-2E88-450F-B5D9-70DADAB76598}" srcOrd="6" destOrd="0" presId="urn:microsoft.com/office/officeart/2018/2/layout/IconLabelList"/>
    <dgm:cxn modelId="{9E66CFCD-861A-4FE4-84D6-02D936D7FCBF}" type="presParOf" srcId="{ACC393E9-2E88-450F-B5D9-70DADAB76598}" destId="{087E8D46-3949-42B6-B1E1-8642570A39D8}" srcOrd="0" destOrd="0" presId="urn:microsoft.com/office/officeart/2018/2/layout/IconLabelList"/>
    <dgm:cxn modelId="{66258758-BD6C-4D3A-9C3A-434BD718071D}" type="presParOf" srcId="{ACC393E9-2E88-450F-B5D9-70DADAB76598}" destId="{EA2B69F9-B3D7-41E8-BA31-59A5D7973C2E}" srcOrd="1" destOrd="0" presId="urn:microsoft.com/office/officeart/2018/2/layout/IconLabelList"/>
    <dgm:cxn modelId="{263C5656-F820-4F59-A84A-3041AF986578}" type="presParOf" srcId="{ACC393E9-2E88-450F-B5D9-70DADAB76598}" destId="{AF1770EC-4712-44C2-B433-2229C3618574}" srcOrd="2" destOrd="0" presId="urn:microsoft.com/office/officeart/2018/2/layout/IconLabelList"/>
    <dgm:cxn modelId="{7862C4EC-9F01-441E-82DB-9C593CD1CA20}" type="presParOf" srcId="{95F990E8-33D6-4684-BEED-D5866E9251EE}" destId="{F40458C7-F563-46AF-BC84-63F777C7DC34}" srcOrd="7" destOrd="0" presId="urn:microsoft.com/office/officeart/2018/2/layout/IconLabelList"/>
    <dgm:cxn modelId="{ECA9F3A5-9DC1-49A5-9CD7-D6EFC2156034}" type="presParOf" srcId="{95F990E8-33D6-4684-BEED-D5866E9251EE}" destId="{106DEA44-DA70-405B-BCD7-24CE9B30FD1F}" srcOrd="8" destOrd="0" presId="urn:microsoft.com/office/officeart/2018/2/layout/IconLabelList"/>
    <dgm:cxn modelId="{3BC19F84-D51D-43FC-A84F-773BDF34B10F}" type="presParOf" srcId="{106DEA44-DA70-405B-BCD7-24CE9B30FD1F}" destId="{1DCB06F0-35E6-45FD-9A4F-E3FCE60821D1}" srcOrd="0" destOrd="0" presId="urn:microsoft.com/office/officeart/2018/2/layout/IconLabelList"/>
    <dgm:cxn modelId="{4579D4FD-7019-4ED3-9919-01C659E795B5}" type="presParOf" srcId="{106DEA44-DA70-405B-BCD7-24CE9B30FD1F}" destId="{947F521B-0310-42E0-81E1-7252D46000CF}" srcOrd="1" destOrd="0" presId="urn:microsoft.com/office/officeart/2018/2/layout/IconLabelList"/>
    <dgm:cxn modelId="{B5F2AB98-8D10-48A6-ABEB-6AD19C7A966F}" type="presParOf" srcId="{106DEA44-DA70-405B-BCD7-24CE9B30FD1F}" destId="{681572F6-8243-40E5-96EA-01C2FA33C506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824F72-54D0-4B39-B2A3-978F1C69A92E}">
      <dsp:nvSpPr>
        <dsp:cNvPr id="0" name=""/>
        <dsp:cNvSpPr/>
      </dsp:nvSpPr>
      <dsp:spPr>
        <a:xfrm>
          <a:off x="828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8D69DF-F0FF-430C-A3E9-70BF4D4D6FB2}">
      <dsp:nvSpPr>
        <dsp:cNvPr id="0" name=""/>
        <dsp:cNvSpPr/>
      </dsp:nvSpPr>
      <dsp:spPr>
        <a:xfrm>
          <a:off x="333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b="1" kern="1200"/>
            <a:t>Key Features:</a:t>
          </a:r>
          <a:endParaRPr lang="en-US" sz="1300" kern="1200"/>
        </a:p>
      </dsp:txBody>
      <dsp:txXfrm>
        <a:off x="333914" y="2276522"/>
        <a:ext cx="1800000" cy="720000"/>
      </dsp:txXfrm>
    </dsp:sp>
    <dsp:sp modelId="{76D2D594-90CE-47FF-8F51-74ADC891C2BA}">
      <dsp:nvSpPr>
        <dsp:cNvPr id="0" name=""/>
        <dsp:cNvSpPr/>
      </dsp:nvSpPr>
      <dsp:spPr>
        <a:xfrm>
          <a:off x="2943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15411A-6589-4905-BB31-8C8AEE058246}">
      <dsp:nvSpPr>
        <dsp:cNvPr id="0" name=""/>
        <dsp:cNvSpPr/>
      </dsp:nvSpPr>
      <dsp:spPr>
        <a:xfrm>
          <a:off x="2448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kern="1200"/>
            <a:t>Chatbot-style interaction for easy stock queries</a:t>
          </a:r>
          <a:endParaRPr lang="en-US" sz="1300" kern="1200"/>
        </a:p>
      </dsp:txBody>
      <dsp:txXfrm>
        <a:off x="2448914" y="2276522"/>
        <a:ext cx="1800000" cy="720000"/>
      </dsp:txXfrm>
    </dsp:sp>
    <dsp:sp modelId="{2B08D1E9-EA6B-436D-817F-39FF2814CDAD}">
      <dsp:nvSpPr>
        <dsp:cNvPr id="0" name=""/>
        <dsp:cNvSpPr/>
      </dsp:nvSpPr>
      <dsp:spPr>
        <a:xfrm>
          <a:off x="5058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F3F154-018D-44DF-98C1-522170EB93B1}">
      <dsp:nvSpPr>
        <dsp:cNvPr id="0" name=""/>
        <dsp:cNvSpPr/>
      </dsp:nvSpPr>
      <dsp:spPr>
        <a:xfrm>
          <a:off x="4563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kern="1200"/>
            <a:t>Multi-agent architecture for specialized financial analysis</a:t>
          </a:r>
          <a:endParaRPr lang="en-US" sz="1300" kern="1200"/>
        </a:p>
      </dsp:txBody>
      <dsp:txXfrm>
        <a:off x="4563914" y="2276522"/>
        <a:ext cx="1800000" cy="720000"/>
      </dsp:txXfrm>
    </dsp:sp>
    <dsp:sp modelId="{087E8D46-3949-42B6-B1E1-8642570A39D8}">
      <dsp:nvSpPr>
        <dsp:cNvPr id="0" name=""/>
        <dsp:cNvSpPr/>
      </dsp:nvSpPr>
      <dsp:spPr>
        <a:xfrm>
          <a:off x="7173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1770EC-4712-44C2-B433-2229C3618574}">
      <dsp:nvSpPr>
        <dsp:cNvPr id="0" name=""/>
        <dsp:cNvSpPr/>
      </dsp:nvSpPr>
      <dsp:spPr>
        <a:xfrm>
          <a:off x="6678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kern="1200"/>
            <a:t>Integration with </a:t>
          </a:r>
          <a:r>
            <a:rPr lang="en-IN" sz="1300" b="1" kern="1200"/>
            <a:t>Gemini LLM</a:t>
          </a:r>
          <a:r>
            <a:rPr lang="en-IN" sz="1300" kern="1200"/>
            <a:t> for natural-language understanding</a:t>
          </a:r>
          <a:endParaRPr lang="en-US" sz="1300" kern="1200"/>
        </a:p>
      </dsp:txBody>
      <dsp:txXfrm>
        <a:off x="6678914" y="2276522"/>
        <a:ext cx="1800000" cy="720000"/>
      </dsp:txXfrm>
    </dsp:sp>
    <dsp:sp modelId="{1DCB06F0-35E6-45FD-9A4F-E3FCE60821D1}">
      <dsp:nvSpPr>
        <dsp:cNvPr id="0" name=""/>
        <dsp:cNvSpPr/>
      </dsp:nvSpPr>
      <dsp:spPr>
        <a:xfrm>
          <a:off x="9288914" y="1196282"/>
          <a:ext cx="810000" cy="81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1572F6-8243-40E5-96EA-01C2FA33C506}">
      <dsp:nvSpPr>
        <dsp:cNvPr id="0" name=""/>
        <dsp:cNvSpPr/>
      </dsp:nvSpPr>
      <dsp:spPr>
        <a:xfrm>
          <a:off x="8793914" y="227652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kern="1200"/>
            <a:t>Real data sourced from </a:t>
          </a:r>
          <a:r>
            <a:rPr lang="en-IN" sz="1300" b="1" kern="1200"/>
            <a:t>Yahoo Finance (yFinance)</a:t>
          </a:r>
          <a:endParaRPr lang="en-US" sz="1300" kern="1200"/>
        </a:p>
      </dsp:txBody>
      <dsp:txXfrm>
        <a:off x="8793914" y="2276522"/>
        <a:ext cx="18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2B3C6-13C3-F2CA-CF43-4F50E3876C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EA3D13-A415-47C4-E95F-882837501F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2E4A8-C911-DAE9-2EB8-074A29D4F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9FA8-8214-4280-B2A4-EB2346BECD8E}" type="datetimeFigureOut">
              <a:rPr lang="en-IN" smtClean="0"/>
              <a:t>13-11-2025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52F2C-D9BE-67C4-1236-D9D06AC31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604BC-350E-2BEE-1D8A-5F1723950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BFB6-64F4-4701-B164-5AC541F00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464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D4EE1-2344-166E-1F59-7DB7ED33D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CA17D-BF75-8AD8-8C4E-76AEFF0487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A310D-EFB5-0EF2-F0D9-3F1F14ADB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9FA8-8214-4280-B2A4-EB2346BECD8E}" type="datetimeFigureOut">
              <a:rPr lang="en-IN" smtClean="0"/>
              <a:t>13-11-2025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7B346-B2AE-E381-88BA-93D2362FA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1CC7F-133A-61FF-A462-8E848D024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BFB6-64F4-4701-B164-5AC541F00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85174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6C0988-98B7-2DF4-7409-F64E851524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865BF2-68B1-5754-4F1A-C4C8717439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8C76E-D4FE-14D3-58F6-E066B6008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9FA8-8214-4280-B2A4-EB2346BECD8E}" type="datetimeFigureOut">
              <a:rPr lang="en-IN" smtClean="0"/>
              <a:t>13-11-2025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5E205-B087-222E-B41B-99EABE1B9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0A5F1-9AC3-CC4C-36E8-EC890660B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BFB6-64F4-4701-B164-5AC541F00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7450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09F82-8D79-581D-DCCD-665019D9E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42A91-D8EC-908D-6614-F5BC276C6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E43979-E804-DC04-E1FD-BB3168EC0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9FA8-8214-4280-B2A4-EB2346BECD8E}" type="datetimeFigureOut">
              <a:rPr lang="en-IN" smtClean="0"/>
              <a:t>13-11-2025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663B-A08E-7833-3C61-FD005A62C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43922-34F2-2C93-F519-FABB888AF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BFB6-64F4-4701-B164-5AC541F00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9622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CDCFE-BE58-77DB-4D33-6CB90B4E2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E6E4A-AD6D-DC30-6B89-68F17191AE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1DF65-6D8C-5A55-9CA8-76334F16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9FA8-8214-4280-B2A4-EB2346BECD8E}" type="datetimeFigureOut">
              <a:rPr lang="en-IN" smtClean="0"/>
              <a:t>13-11-2025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6CAA87-57F5-5048-40FF-E019F28D7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A051-EA1C-B579-2A0D-A960B0D08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BFB6-64F4-4701-B164-5AC541F00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4778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3A67C-FD84-6247-3FE4-48CB2BD35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FA2D3F-6102-5242-23CB-AA0BD7E5F0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DA05E-30C2-64AF-DD98-C16246E7B5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120751-1E81-6AE1-F464-3C4DD1789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9FA8-8214-4280-B2A4-EB2346BECD8E}" type="datetimeFigureOut">
              <a:rPr lang="en-IN" smtClean="0"/>
              <a:t>13-11-2025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7186D8-2E66-3FDA-ECAB-54787557E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9B8AE-8B93-5650-0DC8-551AE86AD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BFB6-64F4-4701-B164-5AC541F00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76874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3AF53-95F8-1AF4-9488-CC65482A8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D1AA61-9A0C-D660-D9B3-97EDE4054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9715D-6ABF-26A8-1BE3-D4345E23A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A53BD4-20F7-C25E-6228-C068C5F1FF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F5866F-CD6D-1874-4D7D-BA64EF24A3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15189D-FE7C-B0C5-C55A-FEADA4D4E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9FA8-8214-4280-B2A4-EB2346BECD8E}" type="datetimeFigureOut">
              <a:rPr lang="en-IN" smtClean="0"/>
              <a:t>13-11-2025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A0C168-B984-00FD-5D5C-0D9F54136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AB2632-C2ED-91C9-CED2-3FBF4ABE8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BFB6-64F4-4701-B164-5AC541F00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2081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CBDF9-10D5-B12C-731C-75FCF9FDD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1598FD-CA57-32B8-DD26-45B7BDF7B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9FA8-8214-4280-B2A4-EB2346BECD8E}" type="datetimeFigureOut">
              <a:rPr lang="en-IN" smtClean="0"/>
              <a:t>13-11-2025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16883-6438-9953-11F7-1274F2E17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6274DF-6EE3-529E-BAE0-06F63D4F4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BFB6-64F4-4701-B164-5AC541F00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92419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BB4CFA-3A0E-A27A-525E-CBCE04EBD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9FA8-8214-4280-B2A4-EB2346BECD8E}" type="datetimeFigureOut">
              <a:rPr lang="en-IN" smtClean="0"/>
              <a:t>13-11-2025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D1856F-0005-219E-F8D7-930C7EF6E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A4A4E4-E184-4ADB-4B62-BE768F94E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BFB6-64F4-4701-B164-5AC541F00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901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90AFC-12A9-54AE-E40A-8E6FCAE4F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73AE5-F396-EA4E-E607-589BF44AE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5E73BC-5669-3E13-E18C-57D99305FB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B36B53-1A91-8856-E1F2-39C431DDA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9FA8-8214-4280-B2A4-EB2346BECD8E}" type="datetimeFigureOut">
              <a:rPr lang="en-IN" smtClean="0"/>
              <a:t>13-11-2025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4715BD-B6DE-9519-5D77-5DAB9EBBF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1C929D-5A06-2A97-588F-7E68C2A3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BFB6-64F4-4701-B164-5AC541F00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7313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098A4-2B1F-E2CD-4157-CE41367F0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34B126-19D7-F569-397E-54A6DFA48F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470B9-B14C-18B5-374B-C2E14ABFCF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5829A0-2F99-CA56-3241-F641822F4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9FA8-8214-4280-B2A4-EB2346BECD8E}" type="datetimeFigureOut">
              <a:rPr lang="en-IN" smtClean="0"/>
              <a:t>13-11-2025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F7DAC9-4CFC-84D9-FBA3-F8C585C93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DC4EC-F747-FB6B-52B7-53FBC8AEC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BBFB6-64F4-4701-B164-5AC541F00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519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988EF6-94D4-08C0-817F-6DDA4767A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EF2EC3-ED3C-AAD1-F2CC-B4CBBA576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1894D-6DAD-91A7-94C5-6467CD07E2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AA9FA8-8214-4280-B2A4-EB2346BECD8E}" type="datetimeFigureOut">
              <a:rPr lang="en-IN" smtClean="0"/>
              <a:t>13-11-2025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A2DDB-3BD9-DAD9-49F0-F2548321E5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0E348-09AD-5F42-9EC2-EF86B017F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4BBFB6-64F4-4701-B164-5AC541F0067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2183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3C48B49-6135-48B6-AC0F-97E5D8D1F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F7960D-60BC-DC35-B1D7-ED090529F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9766" y="1146412"/>
            <a:ext cx="9014348" cy="2402006"/>
          </a:xfrm>
        </p:spPr>
        <p:txBody>
          <a:bodyPr anchor="b">
            <a:normAutofit/>
          </a:bodyPr>
          <a:lstStyle/>
          <a:p>
            <a:pPr algn="l"/>
            <a:r>
              <a:rPr lang="en-US" sz="4800" b="1"/>
              <a:t>Agentic AI Stock Market Consultant</a:t>
            </a:r>
            <a:endParaRPr lang="en-IN" sz="4800" b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8" y="4374554"/>
            <a:ext cx="12192007" cy="248344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40655" y="4374554"/>
            <a:ext cx="4051344" cy="2483446"/>
          </a:xfrm>
          <a:prstGeom prst="rect">
            <a:avLst/>
          </a:prstGeom>
          <a:gradFill>
            <a:gsLst>
              <a:gs pos="4000">
                <a:schemeClr val="accent1">
                  <a:alpha val="21000"/>
                </a:schemeClr>
              </a:gs>
              <a:gs pos="83000">
                <a:schemeClr val="accent1">
                  <a:lumMod val="50000"/>
                  <a:alpha val="61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256AC18-FB41-4977-8B0C-F5082335A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4379429"/>
            <a:ext cx="12191984" cy="1953928"/>
          </a:xfrm>
          <a:prstGeom prst="rect">
            <a:avLst/>
          </a:prstGeom>
          <a:gradFill>
            <a:gsLst>
              <a:gs pos="32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alpha val="5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" y="4380927"/>
            <a:ext cx="12192000" cy="2019443"/>
          </a:xfrm>
          <a:prstGeom prst="rect">
            <a:avLst/>
          </a:prstGeom>
          <a:gradFill>
            <a:gsLst>
              <a:gs pos="3200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E7A755-C804-9D1E-743B-29D131F6F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9765" y="4892722"/>
            <a:ext cx="6387155" cy="1078173"/>
          </a:xfrm>
        </p:spPr>
        <p:txBody>
          <a:bodyPr anchor="ctr">
            <a:normAutofit/>
          </a:bodyPr>
          <a:lstStyle/>
          <a:p>
            <a:pPr algn="l"/>
            <a:r>
              <a:rPr lang="en-US" sz="1700">
                <a:solidFill>
                  <a:srgbClr val="FFFFFF"/>
                </a:solidFill>
              </a:rPr>
              <a:t>This project demonstrates a true </a:t>
            </a:r>
            <a:r>
              <a:rPr lang="en-US" sz="1700" b="1">
                <a:solidFill>
                  <a:srgbClr val="FFFFFF"/>
                </a:solidFill>
              </a:rPr>
              <a:t>Agentic AI system</a:t>
            </a:r>
            <a:r>
              <a:rPr lang="en-US" sz="1700">
                <a:solidFill>
                  <a:srgbClr val="FFFFFF"/>
                </a:solidFill>
              </a:rPr>
              <a:t>, where multiple autonomous agents collaborate through a central controller to perform intelligent, context-aware financial analysis in real time</a:t>
            </a:r>
            <a:endParaRPr lang="en-IN" sz="1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063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30BE12-AFF2-F92F-8F45-F4335AA62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n-IN" sz="4000" b="1" u="sng">
                <a:solidFill>
                  <a:srgbClr val="FFFFFF"/>
                </a:solidFill>
              </a:rPr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1C1B6-1130-9B03-62D1-EF65C8FF2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endParaRPr lang="en-IN" sz="2000" b="1" dirty="0"/>
          </a:p>
          <a:p>
            <a:r>
              <a:rPr lang="en-IN" sz="2000" b="1" dirty="0"/>
              <a:t>Technologies:</a:t>
            </a:r>
            <a:r>
              <a:rPr lang="en-IN" sz="2000" dirty="0"/>
              <a:t> </a:t>
            </a:r>
          </a:p>
          <a:p>
            <a:pPr marL="0" indent="0">
              <a:buNone/>
            </a:pPr>
            <a:r>
              <a:rPr lang="en-IN" sz="2000" dirty="0"/>
              <a:t>     Python | </a:t>
            </a:r>
            <a:r>
              <a:rPr lang="en-IN" sz="2000" dirty="0" err="1"/>
              <a:t>Streamlit</a:t>
            </a:r>
            <a:r>
              <a:rPr lang="en-IN" sz="2000" dirty="0"/>
              <a:t> | </a:t>
            </a:r>
            <a:r>
              <a:rPr lang="en-IN" sz="2000" dirty="0" err="1"/>
              <a:t>yFinance</a:t>
            </a:r>
            <a:r>
              <a:rPr lang="en-IN" sz="2000" dirty="0"/>
              <a:t> | Gemini API</a:t>
            </a:r>
          </a:p>
          <a:p>
            <a:endParaRPr lang="en-IN" sz="2000" b="1" dirty="0"/>
          </a:p>
          <a:p>
            <a:endParaRPr lang="en-IN" sz="2000" b="1" dirty="0"/>
          </a:p>
          <a:p>
            <a:r>
              <a:rPr lang="en-IN" sz="2000" b="1" dirty="0"/>
              <a:t>Goal:</a:t>
            </a:r>
            <a:br>
              <a:rPr lang="en-IN" sz="2000" dirty="0"/>
            </a:br>
            <a:r>
              <a:rPr lang="en-IN" sz="2000" dirty="0"/>
              <a:t>To build an intelligent, conversational system that helps users </a:t>
            </a:r>
            <a:r>
              <a:rPr lang="en-IN" sz="2000" dirty="0" err="1"/>
              <a:t>analyze</a:t>
            </a:r>
            <a:r>
              <a:rPr lang="en-IN" sz="2000" dirty="0"/>
              <a:t>, assess, and compare stocks using real-time financial data and agentic AI architecture.</a:t>
            </a:r>
          </a:p>
          <a:p>
            <a:pPr marL="0" indent="0">
              <a:buNone/>
            </a:pP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4239484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D5F9BF8-662A-E8F2-27D9-F23BDF2CA2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190791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8110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92481B-CFDE-57C0-9987-B4975FDFF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anchor="b">
            <a:normAutofit/>
          </a:bodyPr>
          <a:lstStyle/>
          <a:p>
            <a:r>
              <a:rPr lang="en-IN" sz="4000" b="1"/>
              <a:t>Agentic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AA232-523E-9095-28A0-DE21DE0DD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923" y="2405894"/>
            <a:ext cx="5315189" cy="353508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IN" sz="2000" b="1"/>
              <a:t>🧠 Multi-Agent System Design	</a:t>
            </a:r>
          </a:p>
          <a:p>
            <a:pPr lvl="1"/>
            <a:r>
              <a:rPr lang="en-IN" sz="2000"/>
              <a:t>Central Controller (Router Agent)</a:t>
            </a:r>
          </a:p>
          <a:p>
            <a:pPr lvl="1"/>
            <a:r>
              <a:rPr lang="en-IN" sz="2000"/>
              <a:t>Detects user intent using Gemini LLM</a:t>
            </a:r>
          </a:p>
          <a:p>
            <a:pPr lvl="1"/>
            <a:r>
              <a:rPr lang="en-IN" sz="2000"/>
              <a:t>Routes query to the correct analytical agent</a:t>
            </a:r>
          </a:p>
          <a:p>
            <a:endParaRPr lang="en-IN" sz="20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4D9A740-F891-DE7C-F310-B2AD191563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54300"/>
              </p:ext>
            </p:extLst>
          </p:nvPr>
        </p:nvGraphicFramePr>
        <p:xfrm>
          <a:off x="7075967" y="1312388"/>
          <a:ext cx="4170531" cy="4265118"/>
        </p:xfrm>
        <a:graphic>
          <a:graphicData uri="http://schemas.openxmlformats.org/drawingml/2006/table">
            <a:tbl>
              <a:tblPr>
                <a:solidFill>
                  <a:schemeClr val="tx1">
                    <a:lumMod val="75000"/>
                    <a:lumOff val="25000"/>
                  </a:schemeClr>
                </a:solidFill>
                <a:tableStyleId>{9D7B26C5-4107-4FEC-AEDC-1716B250A1EF}</a:tableStyleId>
              </a:tblPr>
              <a:tblGrid>
                <a:gridCol w="1246343">
                  <a:extLst>
                    <a:ext uri="{9D8B030D-6E8A-4147-A177-3AD203B41FA5}">
                      <a16:colId xmlns:a16="http://schemas.microsoft.com/office/drawing/2014/main" val="3117897290"/>
                    </a:ext>
                  </a:extLst>
                </a:gridCol>
                <a:gridCol w="1620512">
                  <a:extLst>
                    <a:ext uri="{9D8B030D-6E8A-4147-A177-3AD203B41FA5}">
                      <a16:colId xmlns:a16="http://schemas.microsoft.com/office/drawing/2014/main" val="1689761195"/>
                    </a:ext>
                  </a:extLst>
                </a:gridCol>
                <a:gridCol w="1303676">
                  <a:extLst>
                    <a:ext uri="{9D8B030D-6E8A-4147-A177-3AD203B41FA5}">
                      <a16:colId xmlns:a16="http://schemas.microsoft.com/office/drawing/2014/main" val="3889404408"/>
                    </a:ext>
                  </a:extLst>
                </a:gridCol>
              </a:tblGrid>
              <a:tr h="4072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sz="1300" cap="none" spc="0">
                          <a:solidFill>
                            <a:schemeClr val="bg1"/>
                          </a:solidFill>
                        </a:rPr>
                        <a:t>Agent Type</a:t>
                      </a:r>
                    </a:p>
                  </a:txBody>
                  <a:tcPr marL="69886" marR="71754" marT="19968" marB="149755" anchor="ctr">
                    <a:lnL w="12700" cap="flat" cmpd="sng" algn="ctr">
                      <a:solidFill>
                        <a:schemeClr val="bg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sz="1300" cap="none" spc="0">
                          <a:solidFill>
                            <a:schemeClr val="bg1"/>
                          </a:solidFill>
                        </a:rPr>
                        <a:t>Function</a:t>
                      </a:r>
                    </a:p>
                  </a:txBody>
                  <a:tcPr marL="69886" marR="71754" marT="19968" marB="149755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sz="1300" cap="none" spc="0">
                          <a:solidFill>
                            <a:schemeClr val="bg1"/>
                          </a:solidFill>
                        </a:rPr>
                        <a:t>Purpose</a:t>
                      </a:r>
                    </a:p>
                  </a:txBody>
                  <a:tcPr marL="69886" marR="71754" marT="19968" marB="149755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412128"/>
                  </a:ext>
                </a:extLst>
              </a:tr>
              <a:tr h="121836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sz="1300" cap="none" spc="0">
                          <a:solidFill>
                            <a:schemeClr val="bg1"/>
                          </a:solidFill>
                        </a:rPr>
                        <a:t>🟩 </a:t>
                      </a:r>
                      <a:r>
                        <a:rPr lang="en-IN" sz="1300" b="1" cap="none" spc="0">
                          <a:solidFill>
                            <a:schemeClr val="bg1"/>
                          </a:solidFill>
                        </a:rPr>
                        <a:t>Trend Analysis Agent</a:t>
                      </a:r>
                      <a:endParaRPr lang="en-IN" sz="1300" cap="none" spc="0">
                        <a:solidFill>
                          <a:schemeClr val="bg1"/>
                        </a:solidFill>
                      </a:endParaRPr>
                    </a:p>
                  </a:txBody>
                  <a:tcPr marL="69886" marR="71754" marT="19968" marB="149755" anchor="ctr">
                    <a:lnL w="12700" cap="flat" cmpd="sng" algn="ctr">
                      <a:solidFill>
                        <a:schemeClr val="bg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sz="1300" cap="none" spc="0">
                          <a:solidFill>
                            <a:schemeClr val="bg1"/>
                          </a:solidFill>
                        </a:rPr>
                        <a:t>analyze_stock()</a:t>
                      </a:r>
                    </a:p>
                  </a:txBody>
                  <a:tcPr marL="69886" marR="71754" marT="19968" marB="149755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300" cap="none" spc="0">
                          <a:solidFill>
                            <a:schemeClr val="bg1"/>
                          </a:solidFill>
                        </a:rPr>
                        <a:t>Examines 1-month data to find upward 📈 or downward 📉 price trends</a:t>
                      </a:r>
                    </a:p>
                  </a:txBody>
                  <a:tcPr marL="69886" marR="71754" marT="19968" marB="149755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21546"/>
                  </a:ext>
                </a:extLst>
              </a:tr>
              <a:tr h="121836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sz="1300" cap="none" spc="0">
                          <a:solidFill>
                            <a:schemeClr val="bg1"/>
                          </a:solidFill>
                        </a:rPr>
                        <a:t>🟨 </a:t>
                      </a:r>
                      <a:r>
                        <a:rPr lang="en-IN" sz="1300" b="1" cap="none" spc="0">
                          <a:solidFill>
                            <a:schemeClr val="bg1"/>
                          </a:solidFill>
                        </a:rPr>
                        <a:t>Risk Assessment Agent</a:t>
                      </a:r>
                      <a:endParaRPr lang="en-IN" sz="1300" cap="none" spc="0">
                        <a:solidFill>
                          <a:schemeClr val="bg1"/>
                        </a:solidFill>
                      </a:endParaRPr>
                    </a:p>
                  </a:txBody>
                  <a:tcPr marL="69886" marR="71754" marT="19968" marB="149755" anchor="ctr">
                    <a:lnL w="12700" cap="flat" cmpd="sng" algn="ctr">
                      <a:solidFill>
                        <a:schemeClr val="bg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sz="1300" cap="none" spc="0">
                          <a:solidFill>
                            <a:schemeClr val="bg1"/>
                          </a:solidFill>
                        </a:rPr>
                        <a:t>risk_assessment()</a:t>
                      </a:r>
                    </a:p>
                  </a:txBody>
                  <a:tcPr marL="69886" marR="71754" marT="19968" marB="149755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300" cap="none" spc="0">
                          <a:solidFill>
                            <a:schemeClr val="bg1"/>
                          </a:solidFill>
                        </a:rPr>
                        <a:t>Uses 6-month volatility to assign Low / Moderate / High risk level</a:t>
                      </a:r>
                    </a:p>
                  </a:txBody>
                  <a:tcPr marL="69886" marR="71754" marT="19968" marB="149755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519920"/>
                  </a:ext>
                </a:extLst>
              </a:tr>
              <a:tr h="14211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sz="1300" cap="none" spc="0">
                          <a:solidFill>
                            <a:schemeClr val="bg1"/>
                          </a:solidFill>
                        </a:rPr>
                        <a:t>🟦 </a:t>
                      </a:r>
                      <a:r>
                        <a:rPr lang="en-IN" sz="1300" b="1" cap="none" spc="0">
                          <a:solidFill>
                            <a:schemeClr val="bg1"/>
                          </a:solidFill>
                        </a:rPr>
                        <a:t>Comparison Agent</a:t>
                      </a:r>
                      <a:endParaRPr lang="en-IN" sz="1300" cap="none" spc="0">
                        <a:solidFill>
                          <a:schemeClr val="bg1"/>
                        </a:solidFill>
                      </a:endParaRPr>
                    </a:p>
                  </a:txBody>
                  <a:tcPr marL="69886" marR="71754" marT="19968" marB="149755" anchor="ctr">
                    <a:lnL w="12700" cap="flat" cmpd="sng" algn="ctr">
                      <a:solidFill>
                        <a:schemeClr val="bg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sz="1300" cap="none" spc="0">
                          <a:solidFill>
                            <a:schemeClr val="bg1"/>
                          </a:solidFill>
                        </a:rPr>
                        <a:t>compare_stocks()</a:t>
                      </a:r>
                    </a:p>
                  </a:txBody>
                  <a:tcPr marL="69886" marR="71754" marT="19968" marB="149755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300" cap="none" spc="0">
                          <a:solidFill>
                            <a:schemeClr val="bg1"/>
                          </a:solidFill>
                        </a:rPr>
                        <a:t>Compares two stocks’ performance and identifies the better performer</a:t>
                      </a:r>
                    </a:p>
                  </a:txBody>
                  <a:tcPr marL="69886" marR="71754" marT="19968" marB="149755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36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9666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BA9674-86C4-D298-4EC2-59B9AD58C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SYSTEM WORKFLOW</a:t>
            </a:r>
            <a:br>
              <a:rPr lang="en-US" sz="48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4800" kern="120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26272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BAC253-C703-CCCC-2BAC-F62A19239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24" y="735106"/>
            <a:ext cx="10053763" cy="29284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1" kern="1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THANKYOU</a:t>
            </a:r>
          </a:p>
        </p:txBody>
      </p:sp>
    </p:spTree>
    <p:extLst>
      <p:ext uri="{BB962C8B-B14F-4D97-AF65-F5344CB8AC3E}">
        <p14:creationId xmlns:p14="http://schemas.microsoft.com/office/powerpoint/2010/main" val="3847417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Agentic AI Stock Market Consultant</vt:lpstr>
      <vt:lpstr>OVERVIEW</vt:lpstr>
      <vt:lpstr>PowerPoint Presentation</vt:lpstr>
      <vt:lpstr>Agentic Architecture</vt:lpstr>
      <vt:lpstr>SYSTEM WORKFLOW </vt:lpstr>
      <vt:lpstr>THANKYOU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Allen Bose(UST,IN)</dc:creator>
  <cp:lastModifiedBy>Allen Bose(UST,IN)</cp:lastModifiedBy>
  <cp:revision>1</cp:revision>
  <dcterms:created xsi:type="dcterms:W3CDTF">2025-11-13T05:48:01Z</dcterms:created>
  <dcterms:modified xsi:type="dcterms:W3CDTF">2025-11-13T06:09:47Z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5ffddfa-74ad-4c1f-9757-a38a11902f1c_Enabled">
    <vt:lpwstr>true</vt:lpwstr>
  </property>
  <property fmtid="{D5CDD505-2E9C-101B-9397-08002B2CF9AE}" pid="3" name="MSIP_Label_15ffddfa-74ad-4c1f-9757-a38a11902f1c_SetDate">
    <vt:lpwstr>2025-11-13T06:09:27Z</vt:lpwstr>
  </property>
  <property fmtid="{D5CDD505-2E9C-101B-9397-08002B2CF9AE}" pid="4" name="MSIP_Label_15ffddfa-74ad-4c1f-9757-a38a11902f1c_Method">
    <vt:lpwstr>Standard</vt:lpwstr>
  </property>
  <property fmtid="{D5CDD505-2E9C-101B-9397-08002B2CF9AE}" pid="5" name="MSIP_Label_15ffddfa-74ad-4c1f-9757-a38a11902f1c_Name">
    <vt:lpwstr>UST Internal</vt:lpwstr>
  </property>
  <property fmtid="{D5CDD505-2E9C-101B-9397-08002B2CF9AE}" pid="6" name="MSIP_Label_15ffddfa-74ad-4c1f-9757-a38a11902f1c_SiteId">
    <vt:lpwstr>a4431f4b-c207-4733-9530-34c08a9b2b8d</vt:lpwstr>
  </property>
  <property fmtid="{D5CDD505-2E9C-101B-9397-08002B2CF9AE}" pid="7" name="MSIP_Label_15ffddfa-74ad-4c1f-9757-a38a11902f1c_ActionId">
    <vt:lpwstr>fa7b1832-ffaa-424d-ae28-6d56d841b0d7</vt:lpwstr>
  </property>
  <property fmtid="{D5CDD505-2E9C-101B-9397-08002B2CF9AE}" pid="8" name="MSIP_Label_15ffddfa-74ad-4c1f-9757-a38a11902f1c_ContentBits">
    <vt:lpwstr>0</vt:lpwstr>
  </property>
  <property fmtid="{D5CDD505-2E9C-101B-9397-08002B2CF9AE}" pid="9" name="MSIP_Label_15ffddfa-74ad-4c1f-9757-a38a11902f1c_Tag">
    <vt:lpwstr>10, 3, 0, 1</vt:lpwstr>
  </property>
</Properties>
</file>